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7" r:id="rId4"/>
    <p:sldId id="259" r:id="rId5"/>
    <p:sldId id="274" r:id="rId6"/>
    <p:sldId id="266" r:id="rId7"/>
    <p:sldId id="278" r:id="rId8"/>
    <p:sldId id="287" r:id="rId9"/>
    <p:sldId id="288" r:id="rId10"/>
    <p:sldId id="275" r:id="rId11"/>
    <p:sldId id="264" r:id="rId12"/>
    <p:sldId id="261" r:id="rId13"/>
    <p:sldId id="280" r:id="rId14"/>
    <p:sldId id="281" r:id="rId15"/>
    <p:sldId id="282" r:id="rId16"/>
    <p:sldId id="283" r:id="rId17"/>
    <p:sldId id="285" r:id="rId18"/>
    <p:sldId id="286" r:id="rId19"/>
    <p:sldId id="271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3" autoAdjust="0"/>
    <p:restoredTop sz="94660"/>
  </p:normalViewPr>
  <p:slideViewPr>
    <p:cSldViewPr snapToGrid="0">
      <p:cViewPr varScale="1">
        <p:scale>
          <a:sx n="88" d="100"/>
          <a:sy n="88" d="100"/>
        </p:scale>
        <p:origin x="187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58698F-C88A-41FF-83A4-38CA29F10D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2B2C6A1-972E-441E-BF4B-0D4FD944F8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CFAC559-24A1-4C4F-90FE-DC073382D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BB76A-6066-422B-9C08-611832B1A619}" type="datetimeFigureOut">
              <a:rPr lang="zh-TW" altLang="en-US" smtClean="0"/>
              <a:t>2020/6/23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8DF923E-87C2-40E0-85A1-E0B7C5CEC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9B01770-5DAE-45A1-B0A4-1C4C37A4A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F421-7AE9-48DD-8B01-84D8465EBD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58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9ACCE1-6794-4058-9AE8-162BFBC2A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E2E0F54-3C42-4A0F-A7D1-7348034727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B0911F5-D6A5-43D2-BC18-A9DC0C892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BB76A-6066-422B-9C08-611832B1A619}" type="datetimeFigureOut">
              <a:rPr lang="zh-TW" altLang="en-US" smtClean="0"/>
              <a:t>2020/6/23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CA08D0E-EF5C-4044-B130-79D75FFA3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BD2A3A-0019-4C07-9D36-F78082C1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F421-7AE9-48DD-8B01-84D8465EBD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8948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AB75AEC-F04D-48D6-801E-94750F1F73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DCB8EC9-13F9-4C28-95D6-CAA1AF6AF4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D11F59F-0D37-4364-ABE0-058B487C0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BB76A-6066-422B-9C08-611832B1A619}" type="datetimeFigureOut">
              <a:rPr lang="zh-TW" altLang="en-US" smtClean="0"/>
              <a:t>2020/6/23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AC7ED27-1EC3-4201-953D-121B1C927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CBDD212-64FA-4540-A995-BC9818513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F421-7AE9-48DD-8B01-84D8465EBD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7372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3B4669-3B25-4490-A72C-1B5C75A37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BD30C4-2E2A-486A-B73E-3E6665320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E931ED4-28F0-49DF-A6E5-2ACFB9F0E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BB76A-6066-422B-9C08-611832B1A619}" type="datetimeFigureOut">
              <a:rPr lang="zh-TW" altLang="en-US" smtClean="0"/>
              <a:t>2020/6/23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2095B79-BD07-4F47-AE54-0F6F06CD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32A2693-F847-4B12-B43E-046560D06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F421-7AE9-48DD-8B01-84D8465EBD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1233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C2B864-0335-40AA-8423-7492C7CB7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DD0FB9D-D416-4A14-B711-F906866B9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B0A9F66-6F74-44FA-BDDE-A82015368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BB76A-6066-422B-9C08-611832B1A619}" type="datetimeFigureOut">
              <a:rPr lang="zh-TW" altLang="en-US" smtClean="0"/>
              <a:t>2020/6/23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20AFED8-8FE2-4B01-BCFD-3C3C9F07E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E8F59C4-BA30-4EEC-943E-6691B12C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F421-7AE9-48DD-8B01-84D8465EBD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3066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F8FFDB-02EA-4BFB-BEEF-92BCB4B36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50A280-2DAA-49FE-BF25-2C226EF4D2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FFCEBEA-1CE2-431C-B9AD-D812716F1D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93AFCF3-F153-4134-9734-84A5B7ECF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BB76A-6066-422B-9C08-611832B1A619}" type="datetimeFigureOut">
              <a:rPr lang="zh-TW" altLang="en-US" smtClean="0"/>
              <a:t>2020/6/23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A7C2E88-9D83-4FE8-BE7B-F86963697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9A0032B-BEC3-473C-B2B0-FF1F3442A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F421-7AE9-48DD-8B01-84D8465EBD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8727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A9DFCD-E44B-4275-A57D-C3DC150AA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78B3C4E-ACB3-4A50-9237-BD9B8B4EC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4FB73AA-F192-4959-BAF4-C43BF9D5CA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CFE955C-B641-4E5D-991C-3063E12B64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B05E929-92BF-4FFD-ABA4-E904474C3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925C560-E31F-4D5D-87C4-E62CD17A1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BB76A-6066-422B-9C08-611832B1A619}" type="datetimeFigureOut">
              <a:rPr lang="zh-TW" altLang="en-US" smtClean="0"/>
              <a:t>2020/6/23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FC00B8D-2A85-4881-8BB1-65433A691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E9F3CFD-9545-4A9C-8DD3-3664983E4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F421-7AE9-48DD-8B01-84D8465EBD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0107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2DFAA3-5D1D-4189-802E-84ED1F04E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36D498E-D861-43E7-B231-2078B97CD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BB76A-6066-422B-9C08-611832B1A619}" type="datetimeFigureOut">
              <a:rPr lang="zh-TW" altLang="en-US" smtClean="0"/>
              <a:t>2020/6/23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2734AFC-989C-421C-8BAF-7FE229BDD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67B825C-3C5A-4A7D-84C6-AE3005AEE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F421-7AE9-48DD-8B01-84D8465EBD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6585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5D03AC5-F361-4E6E-9E6D-70EA47360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BB76A-6066-422B-9C08-611832B1A619}" type="datetimeFigureOut">
              <a:rPr lang="zh-TW" altLang="en-US" smtClean="0"/>
              <a:t>2020/6/23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21EEA4D-3B45-4121-AB48-629F75788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60D462E-AEF0-489C-91C0-6505050CA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F421-7AE9-48DD-8B01-84D8465EBD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2438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61A025-4462-42F6-8D14-C222EF69B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2023B9-AD0C-4435-80C9-83774C9A1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E6A4425-9451-47B0-8295-66AB461B80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F68644A-80FD-40D7-AE59-EF8D4470F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BB76A-6066-422B-9C08-611832B1A619}" type="datetimeFigureOut">
              <a:rPr lang="zh-TW" altLang="en-US" smtClean="0"/>
              <a:t>2020/6/23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9B25F1F-67AD-4B00-962B-BB3E2B707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C0FFEAB-87F8-46E3-8E94-178C3DE6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F421-7AE9-48DD-8B01-84D8465EBD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8345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6BD111-2DA8-4BA4-8F51-E11391C0D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9835012-B65B-473B-9B90-48CA1FBE9D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487AC98-A403-468E-B2A0-7CCF3E3E48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9DB1BD0-0FFA-41C7-BDCE-DD3B263B7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BB76A-6066-422B-9C08-611832B1A619}" type="datetimeFigureOut">
              <a:rPr lang="zh-TW" altLang="en-US" smtClean="0"/>
              <a:t>2020/6/23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451472D-6A96-4A5A-8C38-DE68D9FB3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42D9CF8-16A2-4D87-BF60-6D43F1C0B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F421-7AE9-48DD-8B01-84D8465EBD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4747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CFA11BB-0BEC-40D7-8A7C-9FDBF9F2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14370C7-9205-4DA2-BE8E-4A4DF5D76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0602086-0264-4940-B455-D05134BFEA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BB76A-6066-422B-9C08-611832B1A619}" type="datetimeFigureOut">
              <a:rPr lang="zh-TW" altLang="en-US" smtClean="0"/>
              <a:t>2020/6/23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B08CC29-CED3-4C9F-B8DC-B4F5FE5492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8BB6ADC-DB2E-4566-A69F-F337814265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CF421-7AE9-48DD-8B01-84D8465EBD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111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ftw.org/" TargetMode="External"/><Relationship Id="rId2" Type="http://schemas.openxmlformats.org/officeDocument/2006/relationships/hyperlink" Target="https://github.com/sheroze1123?tab=repositories&amp;fbclid=IwAR0mkuKYCPAN8gaFfT2LeGEW1_31gFPGApKKbJZaH4Q_4G_O3PQF0N5l2G8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skamathematician.com/2013/10/q-could-the-tidal-forces-of-the-sun-and-moon-be-used-to-generate-power-directly/" TargetMode="External"/><Relationship Id="rId4" Type="http://schemas.openxmlformats.org/officeDocument/2006/relationships/hyperlink" Target="https://jakevdp.github.io/blog/2013/02/16/animating-the-lorentz-system-in-3d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7" Type="http://schemas.openxmlformats.org/officeDocument/2006/relationships/image" Target="../media/image9.png"/><Relationship Id="rId12" Type="http://schemas.openxmlformats.org/officeDocument/2006/relationships/image" Target="../media/image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11" Type="http://schemas.openxmlformats.org/officeDocument/2006/relationships/oleObject" Target="../embeddings/oleObject2.bin"/><Relationship Id="rId10" Type="http://schemas.openxmlformats.org/officeDocument/2006/relationships/image" Target="../media/image7.wmf"/><Relationship Id="rId9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.gif"/><Relationship Id="rId4" Type="http://schemas.openxmlformats.org/officeDocument/2006/relationships/image" Target="../media/image9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0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DA5ED6-8993-4556-A779-59C47AA0E5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3D Particle Mesh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CC1B8C-E4E1-43FD-A56D-44A7C8E565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6434" y="3819752"/>
            <a:ext cx="1759131" cy="1655762"/>
          </a:xfrm>
        </p:spPr>
        <p:txBody>
          <a:bodyPr/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</a:rPr>
              <a:t>陳鴻羽</a:t>
            </a:r>
            <a:endParaRPr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  <a:cs typeface="Microsoft Himalaya" panose="01010100010101010101" pitchFamily="2" charset="0"/>
            </a:endParaRPr>
          </a:p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</a:rPr>
              <a:t>黃于瑄</a:t>
            </a:r>
            <a:endParaRPr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  <a:cs typeface="Microsoft Himalaya" panose="01010100010101010101" pitchFamily="2" charset="0"/>
            </a:endParaRPr>
          </a:p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Microsoft Himalaya" panose="01010100010101010101" pitchFamily="2" charset="0"/>
              </a:rPr>
              <a:t>吳邦漢</a:t>
            </a:r>
          </a:p>
        </p:txBody>
      </p:sp>
    </p:spTree>
    <p:extLst>
      <p:ext uri="{BB962C8B-B14F-4D97-AF65-F5344CB8AC3E}">
        <p14:creationId xmlns:p14="http://schemas.microsoft.com/office/powerpoint/2010/main" val="46103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12C58DD9-24DB-403D-AD81-610E4CF55F4F}"/>
              </a:ext>
            </a:extLst>
          </p:cNvPr>
          <p:cNvSpPr txBox="1"/>
          <p:nvPr/>
        </p:nvSpPr>
        <p:spPr>
          <a:xfrm>
            <a:off x="-1" y="0"/>
            <a:ext cx="7428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GitHub</a:t>
            </a:r>
            <a:r>
              <a:rPr lang="zh-TW" altLang="en-US" sz="3600" dirty="0"/>
              <a:t> </a:t>
            </a:r>
            <a:r>
              <a:rPr lang="en-US" altLang="zh-TW" sz="3600" dirty="0"/>
              <a:t>&amp;</a:t>
            </a:r>
            <a:r>
              <a:rPr lang="zh-TW" altLang="en-US" sz="3600" dirty="0"/>
              <a:t> </a:t>
            </a:r>
            <a:r>
              <a:rPr lang="en-US" altLang="zh-TW" sz="3600" dirty="0" err="1"/>
              <a:t>Sourcetree</a:t>
            </a:r>
            <a:endParaRPr lang="zh-TW" altLang="en-US" sz="36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38D43C1-CE15-46EA-B4B9-5635B9DA6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538" y="323165"/>
            <a:ext cx="7200000" cy="2985882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94ED026-837E-415C-A2A0-93A1EE10F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538" y="3513314"/>
            <a:ext cx="7200000" cy="3087720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26007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12C58DD9-24DB-403D-AD81-610E4CF55F4F}"/>
              </a:ext>
            </a:extLst>
          </p:cNvPr>
          <p:cNvSpPr txBox="1"/>
          <p:nvPr/>
        </p:nvSpPr>
        <p:spPr>
          <a:xfrm>
            <a:off x="0" y="0"/>
            <a:ext cx="2656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Reference</a:t>
            </a:r>
            <a:endParaRPr lang="zh-TW" altLang="en-US" sz="360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503489C-163D-4540-A08B-77D1235DE2E7}"/>
              </a:ext>
            </a:extLst>
          </p:cNvPr>
          <p:cNvSpPr txBox="1"/>
          <p:nvPr/>
        </p:nvSpPr>
        <p:spPr>
          <a:xfrm>
            <a:off x="1092727" y="1220828"/>
            <a:ext cx="9634457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000" b="1" dirty="0"/>
              <a:t>Algorithm: </a:t>
            </a:r>
            <a:r>
              <a:rPr lang="en-US" altLang="zh-TW" sz="1600" dirty="0">
                <a:hlinkClick r:id="rId2"/>
              </a:rPr>
              <a:t>https://github.com/sheroze1123?tab=repositories&amp;fbclid=IwAR0mkuKYCPAN8gaFfT2LeGEW1_31gFPGApKKbJZaH4Q_4G_O3PQF0N5l2G8</a:t>
            </a:r>
            <a:endParaRPr lang="en-US" altLang="zh-TW" sz="16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000" b="1" dirty="0"/>
              <a:t>FFTW:</a:t>
            </a:r>
            <a:r>
              <a:rPr lang="zh-TW" altLang="en-US" sz="2000" b="1" dirty="0"/>
              <a:t> </a:t>
            </a:r>
            <a:endParaRPr lang="en-US" altLang="zh-TW" sz="2000" b="1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1600" dirty="0">
                <a:hlinkClick r:id="rId3"/>
              </a:rPr>
              <a:t>http://www.fftw.org/</a:t>
            </a:r>
            <a:endParaRPr lang="en-US" altLang="zh-TW" sz="16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000" b="1" dirty="0"/>
              <a:t>3D Plot: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1600" dirty="0">
                <a:hlinkClick r:id="rId4"/>
              </a:rPr>
              <a:t>https://jakevdp.github.io/blog/2013/02/16/animating-the-lorentz-system-in-3d/</a:t>
            </a:r>
            <a:endParaRPr lang="en-US" altLang="zh-TW" sz="16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000" b="1" dirty="0"/>
              <a:t>Tidal Force: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1600" dirty="0">
                <a:hlinkClick r:id="rId5"/>
              </a:rPr>
              <a:t>https://www.askamathematician.com/2013/10/q-could-the-tidal-forces-of-the-sun-and-moon-be-used-to-generate-power-directly/</a:t>
            </a: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2059825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5B41363-951A-482A-BFD2-0A66D6541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716" y="368345"/>
            <a:ext cx="5610225" cy="5476875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8F300DC4-714A-4177-91B4-FCD14AA7D084}"/>
              </a:ext>
            </a:extLst>
          </p:cNvPr>
          <p:cNvSpPr txBox="1"/>
          <p:nvPr/>
        </p:nvSpPr>
        <p:spPr>
          <a:xfrm>
            <a:off x="972666" y="2078002"/>
            <a:ext cx="6937412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THANK YOU</a:t>
            </a:r>
          </a:p>
          <a:p>
            <a:r>
              <a:rPr lang="en-US" altLang="zh-TW" sz="36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FOR</a:t>
            </a:r>
          </a:p>
          <a:p>
            <a:r>
              <a:rPr lang="en-US" altLang="zh-TW" sz="60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YOUR ATTENTION</a:t>
            </a:r>
          </a:p>
        </p:txBody>
      </p:sp>
    </p:spTree>
    <p:extLst>
      <p:ext uri="{BB962C8B-B14F-4D97-AF65-F5344CB8AC3E}">
        <p14:creationId xmlns:p14="http://schemas.microsoft.com/office/powerpoint/2010/main" val="36434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12C58DD9-24DB-403D-AD81-610E4CF55F4F}"/>
              </a:ext>
            </a:extLst>
          </p:cNvPr>
          <p:cNvSpPr txBox="1"/>
          <p:nvPr/>
        </p:nvSpPr>
        <p:spPr>
          <a:xfrm>
            <a:off x="-1" y="0"/>
            <a:ext cx="4580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Code – Mesh </a:t>
            </a:r>
            <a:r>
              <a:rPr lang="zh-TW" altLang="en-US" sz="3600" dirty="0"/>
              <a:t> </a:t>
            </a:r>
            <a:r>
              <a:rPr lang="en-US" altLang="zh-TW" sz="3600" dirty="0"/>
              <a:t> </a:t>
            </a:r>
            <a:endParaRPr lang="zh-TW" altLang="en-US" sz="36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872BC1C-DC83-47ED-A197-FBE363575E80}"/>
              </a:ext>
            </a:extLst>
          </p:cNvPr>
          <p:cNvSpPr txBox="1"/>
          <p:nvPr/>
        </p:nvSpPr>
        <p:spPr>
          <a:xfrm>
            <a:off x="11533806" y="0"/>
            <a:ext cx="658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C++</a:t>
            </a:r>
            <a:endParaRPr lang="zh-TW" altLang="en-US" sz="24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379837E-F9BE-4442-9B70-B780E32B4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" y="910590"/>
            <a:ext cx="10485120" cy="503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151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12C58DD9-24DB-403D-AD81-610E4CF55F4F}"/>
              </a:ext>
            </a:extLst>
          </p:cNvPr>
          <p:cNvSpPr txBox="1"/>
          <p:nvPr/>
        </p:nvSpPr>
        <p:spPr>
          <a:xfrm>
            <a:off x="-1" y="0"/>
            <a:ext cx="4580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Code – NGP </a:t>
            </a:r>
            <a:r>
              <a:rPr lang="zh-TW" altLang="en-US" sz="3600" dirty="0"/>
              <a:t> </a:t>
            </a:r>
            <a:r>
              <a:rPr lang="en-US" altLang="zh-TW" sz="3600" dirty="0"/>
              <a:t> </a:t>
            </a:r>
            <a:endParaRPr lang="zh-TW" altLang="en-US" sz="36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872BC1C-DC83-47ED-A197-FBE363575E80}"/>
              </a:ext>
            </a:extLst>
          </p:cNvPr>
          <p:cNvSpPr txBox="1"/>
          <p:nvPr/>
        </p:nvSpPr>
        <p:spPr>
          <a:xfrm>
            <a:off x="11533806" y="0"/>
            <a:ext cx="658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C++</a:t>
            </a:r>
            <a:endParaRPr lang="zh-TW" altLang="en-US" sz="24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C592DA0-86FA-43D7-B2D2-306D9F4A4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0" y="1577340"/>
            <a:ext cx="7505700" cy="370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90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12C58DD9-24DB-403D-AD81-610E4CF55F4F}"/>
              </a:ext>
            </a:extLst>
          </p:cNvPr>
          <p:cNvSpPr txBox="1"/>
          <p:nvPr/>
        </p:nvSpPr>
        <p:spPr>
          <a:xfrm>
            <a:off x="-1" y="0"/>
            <a:ext cx="4580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Code – CIC</a:t>
            </a:r>
            <a:endParaRPr lang="zh-TW" altLang="en-US" sz="36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872BC1C-DC83-47ED-A197-FBE363575E80}"/>
              </a:ext>
            </a:extLst>
          </p:cNvPr>
          <p:cNvSpPr txBox="1"/>
          <p:nvPr/>
        </p:nvSpPr>
        <p:spPr>
          <a:xfrm>
            <a:off x="11533806" y="0"/>
            <a:ext cx="658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C++</a:t>
            </a:r>
            <a:endParaRPr lang="zh-TW" altLang="en-US" sz="24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B04A88F-3981-470D-9EFF-B3178F481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62" y="593900"/>
            <a:ext cx="7947660" cy="51435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6FAA877-627E-4B93-93CC-896F385D1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9456"/>
            <a:ext cx="11742204" cy="76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061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12C58DD9-24DB-403D-AD81-610E4CF55F4F}"/>
              </a:ext>
            </a:extLst>
          </p:cNvPr>
          <p:cNvSpPr txBox="1"/>
          <p:nvPr/>
        </p:nvSpPr>
        <p:spPr>
          <a:xfrm>
            <a:off x="-1" y="0"/>
            <a:ext cx="4580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Code –  </a:t>
            </a:r>
            <a:r>
              <a:rPr lang="zh-TW" altLang="en-US" sz="3600" dirty="0"/>
              <a:t> </a:t>
            </a:r>
            <a:r>
              <a:rPr lang="en-US" altLang="zh-TW" sz="3600" dirty="0"/>
              <a:t> </a:t>
            </a:r>
            <a:endParaRPr lang="zh-TW" altLang="en-US" sz="36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872BC1C-DC83-47ED-A197-FBE363575E80}"/>
              </a:ext>
            </a:extLst>
          </p:cNvPr>
          <p:cNvSpPr txBox="1"/>
          <p:nvPr/>
        </p:nvSpPr>
        <p:spPr>
          <a:xfrm>
            <a:off x="11533806" y="0"/>
            <a:ext cx="658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C++</a:t>
            </a:r>
            <a:endParaRPr lang="zh-TW" altLang="en-US" sz="24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1D6B2A4-338A-49B5-BDFF-0D51B7951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6" y="646331"/>
            <a:ext cx="9380220" cy="318516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A752CA7-68BC-4D67-BB44-F58B551D55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36"/>
          <a:stretch/>
        </p:blipFill>
        <p:spPr>
          <a:xfrm>
            <a:off x="3197570" y="4096237"/>
            <a:ext cx="8763000" cy="153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251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12C58DD9-24DB-403D-AD81-610E4CF55F4F}"/>
              </a:ext>
            </a:extLst>
          </p:cNvPr>
          <p:cNvSpPr txBox="1"/>
          <p:nvPr/>
        </p:nvSpPr>
        <p:spPr>
          <a:xfrm>
            <a:off x="-1" y="0"/>
            <a:ext cx="6540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Code – FFT</a:t>
            </a:r>
            <a:endParaRPr lang="zh-TW" altLang="en-US" sz="36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1822C93-AC0E-4418-AE17-A0927F4D4883}"/>
              </a:ext>
            </a:extLst>
          </p:cNvPr>
          <p:cNvSpPr txBox="1"/>
          <p:nvPr/>
        </p:nvSpPr>
        <p:spPr>
          <a:xfrm>
            <a:off x="11533806" y="0"/>
            <a:ext cx="658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C++</a:t>
            </a:r>
            <a:endParaRPr lang="zh-TW" altLang="en-US" sz="24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8094A95-94E3-426F-BDE8-406DEDDAE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88" y="1586043"/>
            <a:ext cx="9631680" cy="44577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99A761B-C080-486B-B8F1-8401420F2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68" y="814257"/>
            <a:ext cx="9677400" cy="54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267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D560DE6-C467-44F3-BFF5-EB56F050A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9104"/>
            <a:ext cx="12192000" cy="606890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FCC5BF3-B303-476B-9257-C0533B096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 potential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F27CE2-5272-4DA4-93E0-53E2FEAAC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45368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12C58DD9-24DB-403D-AD81-610E4CF55F4F}"/>
              </a:ext>
            </a:extLst>
          </p:cNvPr>
          <p:cNvSpPr txBox="1"/>
          <p:nvPr/>
        </p:nvSpPr>
        <p:spPr>
          <a:xfrm>
            <a:off x="-1" y="0"/>
            <a:ext cx="6540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Code – update particle (KDK)</a:t>
            </a:r>
            <a:endParaRPr lang="zh-TW" altLang="en-US" sz="36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1822C93-AC0E-4418-AE17-A0927F4D4883}"/>
              </a:ext>
            </a:extLst>
          </p:cNvPr>
          <p:cNvSpPr txBox="1"/>
          <p:nvPr/>
        </p:nvSpPr>
        <p:spPr>
          <a:xfrm>
            <a:off x="11533806" y="0"/>
            <a:ext cx="658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C++</a:t>
            </a:r>
            <a:endParaRPr lang="zh-TW" altLang="en-US" sz="24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DB799A5-4990-4EFA-AAFB-FE116CE31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520" y="934394"/>
            <a:ext cx="6918960" cy="542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77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12C58DD9-24DB-403D-AD81-610E4CF55F4F}"/>
              </a:ext>
            </a:extLst>
          </p:cNvPr>
          <p:cNvSpPr txBox="1"/>
          <p:nvPr/>
        </p:nvSpPr>
        <p:spPr>
          <a:xfrm>
            <a:off x="0" y="0"/>
            <a:ext cx="2656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Introduction</a:t>
            </a:r>
            <a:endParaRPr lang="zh-TW" altLang="en-US" sz="36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6BB0367-7A47-4A94-B841-0873F19ECBAA}"/>
              </a:ext>
            </a:extLst>
          </p:cNvPr>
          <p:cNvSpPr txBox="1"/>
          <p:nvPr/>
        </p:nvSpPr>
        <p:spPr>
          <a:xfrm>
            <a:off x="1127759" y="844899"/>
            <a:ext cx="812857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Direct N-body by </a:t>
            </a:r>
            <a:r>
              <a:rPr lang="en-US" altLang="zh-TW" sz="2800" b="1" dirty="0"/>
              <a:t>Newton’s law of gravitation </a:t>
            </a:r>
            <a:r>
              <a:rPr lang="zh-TW" altLang="en-US" sz="2800" dirty="0"/>
              <a:t>→ </a:t>
            </a:r>
            <a:r>
              <a:rPr lang="en-US" altLang="zh-TW" sz="2800" dirty="0"/>
              <a:t>O(N</a:t>
            </a:r>
            <a:r>
              <a:rPr lang="en-US" altLang="zh-TW" sz="2800" baseline="30000" dirty="0"/>
              <a:t>2</a:t>
            </a:r>
            <a:r>
              <a:rPr lang="en-US" altLang="zh-TW" sz="2800" dirty="0"/>
              <a:t>)</a:t>
            </a:r>
          </a:p>
          <a:p>
            <a:r>
              <a:rPr lang="en-US" altLang="zh-TW" sz="2400" dirty="0"/>
              <a:t>N: number of particles</a:t>
            </a:r>
            <a:endParaRPr lang="zh-TW" altLang="en-US" sz="2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D613B08-1ABA-4578-A09F-5067B99D43A4}"/>
              </a:ext>
            </a:extLst>
          </p:cNvPr>
          <p:cNvSpPr txBox="1"/>
          <p:nvPr/>
        </p:nvSpPr>
        <p:spPr>
          <a:xfrm>
            <a:off x="1127759" y="1741995"/>
            <a:ext cx="484241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Particle Mesh </a:t>
            </a:r>
            <a:r>
              <a:rPr lang="zh-TW" altLang="en-US" sz="2800" dirty="0"/>
              <a:t>→ </a:t>
            </a:r>
            <a:r>
              <a:rPr lang="en-US" altLang="zh-TW" sz="2800" dirty="0"/>
              <a:t>O(N) + O(</a:t>
            </a:r>
            <a:r>
              <a:rPr lang="en-US" altLang="zh-TW" sz="2800" dirty="0" err="1"/>
              <a:t>C</a:t>
            </a:r>
            <a:r>
              <a:rPr lang="en-US" altLang="zh-TW" sz="2800" i="1" dirty="0" err="1"/>
              <a:t>ln</a:t>
            </a:r>
            <a:r>
              <a:rPr lang="en-US" altLang="zh-TW" sz="2800" dirty="0" err="1"/>
              <a:t>C</a:t>
            </a:r>
            <a:r>
              <a:rPr lang="en-US" altLang="zh-TW" sz="2800" dirty="0"/>
              <a:t>)</a:t>
            </a:r>
          </a:p>
          <a:p>
            <a:r>
              <a:rPr lang="en-US" altLang="zh-TW" sz="2400" dirty="0"/>
              <a:t>C: number of cells</a:t>
            </a:r>
            <a:endParaRPr lang="zh-TW" altLang="en-US" sz="2400" dirty="0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F4820CD8-A790-452B-B411-A563A0FDD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002" y="2934789"/>
            <a:ext cx="3612040" cy="360000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B7FE32D1-A663-433D-AFD1-061E6DF49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35" y="2934789"/>
            <a:ext cx="3612040" cy="3600000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BF9624FF-596E-4AAD-A50E-83C22F666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069" y="2934789"/>
            <a:ext cx="3612040" cy="3600000"/>
          </a:xfrm>
          <a:prstGeom prst="rect">
            <a:avLst/>
          </a:prstGeom>
        </p:spPr>
      </p:pic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99A067FF-6576-4BF1-BEB9-B421BA31DF0B}"/>
              </a:ext>
            </a:extLst>
          </p:cNvPr>
          <p:cNvSpPr/>
          <p:nvPr/>
        </p:nvSpPr>
        <p:spPr>
          <a:xfrm>
            <a:off x="4001889" y="4550937"/>
            <a:ext cx="568171" cy="367704"/>
          </a:xfrm>
          <a:prstGeom prst="rightArrow">
            <a:avLst>
              <a:gd name="adj1" fmla="val 50000"/>
              <a:gd name="adj2" fmla="val 803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54A95010-CD92-4685-B82F-E1D4941FCA92}"/>
              </a:ext>
            </a:extLst>
          </p:cNvPr>
          <p:cNvSpPr/>
          <p:nvPr/>
        </p:nvSpPr>
        <p:spPr>
          <a:xfrm>
            <a:off x="7891898" y="4550937"/>
            <a:ext cx="568171" cy="367704"/>
          </a:xfrm>
          <a:prstGeom prst="rightArrow">
            <a:avLst>
              <a:gd name="adj1" fmla="val 50000"/>
              <a:gd name="adj2" fmla="val 803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865805E-DCBF-46B2-942D-A116E9826392}"/>
              </a:ext>
            </a:extLst>
          </p:cNvPr>
          <p:cNvSpPr txBox="1"/>
          <p:nvPr/>
        </p:nvSpPr>
        <p:spPr>
          <a:xfrm>
            <a:off x="1655636" y="2838327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Particles</a:t>
            </a:r>
            <a:endParaRPr lang="zh-TW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A5E90EE-F52A-44AA-99AA-43292DBBAE8E}"/>
              </a:ext>
            </a:extLst>
          </p:cNvPr>
          <p:cNvSpPr txBox="1"/>
          <p:nvPr/>
        </p:nvSpPr>
        <p:spPr>
          <a:xfrm>
            <a:off x="5316526" y="2807912"/>
            <a:ext cx="2486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Mesh 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(density)</a:t>
            </a:r>
            <a:endParaRPr lang="zh-TW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6D4B966-B487-47A2-B44F-0CFF84326D0B}"/>
              </a:ext>
            </a:extLst>
          </p:cNvPr>
          <p:cNvSpPr txBox="1"/>
          <p:nvPr/>
        </p:nvSpPr>
        <p:spPr>
          <a:xfrm>
            <a:off x="8664528" y="2838327"/>
            <a:ext cx="3203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Potential 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(Poisson)</a:t>
            </a:r>
            <a:endParaRPr lang="zh-TW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726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12C58DD9-24DB-403D-AD81-610E4CF55F4F}"/>
              </a:ext>
            </a:extLst>
          </p:cNvPr>
          <p:cNvSpPr txBox="1"/>
          <p:nvPr/>
        </p:nvSpPr>
        <p:spPr>
          <a:xfrm>
            <a:off x="-1" y="0"/>
            <a:ext cx="4580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Procedure</a:t>
            </a:r>
            <a:endParaRPr lang="zh-TW" altLang="en-US" sz="360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41E0DB9-AA65-4852-9C11-31C50E796E61}"/>
              </a:ext>
            </a:extLst>
          </p:cNvPr>
          <p:cNvSpPr txBox="1"/>
          <p:nvPr/>
        </p:nvSpPr>
        <p:spPr>
          <a:xfrm>
            <a:off x="3594417" y="1169551"/>
            <a:ext cx="71962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44500" indent="-444500">
              <a:spcBef>
                <a:spcPts val="600"/>
              </a:spcBef>
              <a:buFont typeface="+mj-lt"/>
              <a:buAutoNum type="arabicParenR"/>
            </a:pPr>
            <a:r>
              <a:rPr lang="en-US" altLang="zh-TW" sz="3200" dirty="0"/>
              <a:t>Deposit mass onto grids (NGP, CIC, TSC)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D69252-75F8-0243-9E84-F0940E310B9B}"/>
              </a:ext>
            </a:extLst>
          </p:cNvPr>
          <p:cNvSpPr txBox="1"/>
          <p:nvPr/>
        </p:nvSpPr>
        <p:spPr>
          <a:xfrm>
            <a:off x="826270" y="778922"/>
            <a:ext cx="2375064" cy="52322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mass</a:t>
            </a:r>
            <a:r>
              <a:rPr lang="zh-TW" altLang="en-US" sz="2800" dirty="0"/>
              <a:t> </a:t>
            </a:r>
            <a:r>
              <a:rPr lang="en-US" altLang="zh-TW" sz="2800" dirty="0"/>
              <a:t>(N)</a:t>
            </a:r>
            <a:endParaRPr lang="en-US" sz="28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E15397-76E8-3B45-A2F8-575718E3D706}"/>
              </a:ext>
            </a:extLst>
          </p:cNvPr>
          <p:cNvCxnSpPr>
            <a:cxnSpLocks/>
          </p:cNvCxnSpPr>
          <p:nvPr/>
        </p:nvCxnSpPr>
        <p:spPr>
          <a:xfrm>
            <a:off x="2018359" y="1302142"/>
            <a:ext cx="0" cy="427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EBE374-FB8D-9647-AEF6-3D5E5554073F}"/>
              </a:ext>
            </a:extLst>
          </p:cNvPr>
          <p:cNvSpPr txBox="1"/>
          <p:nvPr/>
        </p:nvSpPr>
        <p:spPr>
          <a:xfrm>
            <a:off x="826269" y="1745389"/>
            <a:ext cx="2375065" cy="523220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density</a:t>
            </a:r>
            <a:r>
              <a:rPr lang="zh-TW" altLang="en-US" sz="2800" dirty="0"/>
              <a:t> </a:t>
            </a:r>
            <a:r>
              <a:rPr lang="en-US" altLang="zh-TW" sz="2800" dirty="0"/>
              <a:t>(C*C*C)</a:t>
            </a:r>
            <a:endParaRPr lang="en-US" sz="28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B0E7687-06C8-5F44-8773-01EE8EF2500D}"/>
              </a:ext>
            </a:extLst>
          </p:cNvPr>
          <p:cNvCxnSpPr>
            <a:cxnSpLocks/>
          </p:cNvCxnSpPr>
          <p:nvPr/>
        </p:nvCxnSpPr>
        <p:spPr>
          <a:xfrm>
            <a:off x="2013801" y="2255850"/>
            <a:ext cx="4557" cy="44987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3372613-1A72-1946-8D14-22CA38380FDD}"/>
              </a:ext>
            </a:extLst>
          </p:cNvPr>
          <p:cNvSpPr txBox="1"/>
          <p:nvPr/>
        </p:nvSpPr>
        <p:spPr>
          <a:xfrm>
            <a:off x="636261" y="2729543"/>
            <a:ext cx="2755075" cy="954107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gravitational potential</a:t>
            </a:r>
            <a:r>
              <a:rPr lang="zh-TW" altLang="en-US" sz="2800" dirty="0"/>
              <a:t> </a:t>
            </a:r>
            <a:r>
              <a:rPr lang="en-US" altLang="zh-TW" sz="2800" dirty="0"/>
              <a:t>(C*C*C)</a:t>
            </a:r>
            <a:endParaRPr lang="en-US" sz="28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688D6E6-A242-124E-80B5-CD8D2ED3CA5B}"/>
              </a:ext>
            </a:extLst>
          </p:cNvPr>
          <p:cNvCxnSpPr>
            <a:cxnSpLocks/>
          </p:cNvCxnSpPr>
          <p:nvPr/>
        </p:nvCxnSpPr>
        <p:spPr>
          <a:xfrm>
            <a:off x="2010136" y="3695525"/>
            <a:ext cx="8221" cy="53254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35DDC32-4D9D-8442-9EE9-A448AD29D68C}"/>
              </a:ext>
            </a:extLst>
          </p:cNvPr>
          <p:cNvSpPr txBox="1"/>
          <p:nvPr/>
        </p:nvSpPr>
        <p:spPr>
          <a:xfrm>
            <a:off x="640820" y="4247610"/>
            <a:ext cx="2755075" cy="523220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</a:t>
            </a:r>
            <a:r>
              <a:rPr lang="en-US" altLang="zh-TW" sz="2800" baseline="-25000" dirty="0"/>
              <a:t>x</a:t>
            </a:r>
            <a:r>
              <a:rPr lang="en-US" altLang="zh-TW" sz="2800" dirty="0"/>
              <a:t>,</a:t>
            </a:r>
            <a:r>
              <a:rPr lang="zh-TW" altLang="en-US" sz="2800" dirty="0"/>
              <a:t> </a:t>
            </a:r>
            <a:r>
              <a:rPr lang="en-US" altLang="zh-TW" sz="2800" dirty="0"/>
              <a:t>a</a:t>
            </a:r>
            <a:r>
              <a:rPr lang="en-US" altLang="zh-TW" sz="2800" baseline="-25000" dirty="0"/>
              <a:t>y</a:t>
            </a:r>
            <a:r>
              <a:rPr lang="en-US" altLang="zh-TW" sz="2800" dirty="0"/>
              <a:t>,</a:t>
            </a:r>
            <a:r>
              <a:rPr lang="zh-TW" altLang="en-US" sz="2800" dirty="0"/>
              <a:t> </a:t>
            </a:r>
            <a:r>
              <a:rPr lang="en-US" altLang="zh-TW" sz="2800" dirty="0" err="1"/>
              <a:t>a</a:t>
            </a:r>
            <a:r>
              <a:rPr lang="en-US" altLang="zh-TW" sz="2800" baseline="-25000" dirty="0" err="1"/>
              <a:t>z</a:t>
            </a:r>
            <a:r>
              <a:rPr lang="zh-TW" altLang="en-US" sz="2800" dirty="0"/>
              <a:t> </a:t>
            </a:r>
            <a:r>
              <a:rPr lang="en-US" altLang="zh-TW" sz="2800" dirty="0"/>
              <a:t>(C*C*C)</a:t>
            </a:r>
            <a:endParaRPr lang="en-US" sz="28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007ECA-F9E2-E445-8068-8E04FB5C3DE0}"/>
              </a:ext>
            </a:extLst>
          </p:cNvPr>
          <p:cNvCxnSpPr>
            <a:cxnSpLocks/>
          </p:cNvCxnSpPr>
          <p:nvPr/>
        </p:nvCxnSpPr>
        <p:spPr>
          <a:xfrm>
            <a:off x="2010136" y="4758955"/>
            <a:ext cx="0" cy="5110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2E23A26-97BA-1746-A675-98883C5411D1}"/>
              </a:ext>
            </a:extLst>
          </p:cNvPr>
          <p:cNvSpPr txBox="1"/>
          <p:nvPr/>
        </p:nvSpPr>
        <p:spPr>
          <a:xfrm>
            <a:off x="830826" y="5275539"/>
            <a:ext cx="2375065" cy="52322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</a:t>
            </a:r>
            <a:r>
              <a:rPr lang="en-US" altLang="zh-TW" sz="2800" baseline="-25000" dirty="0"/>
              <a:t>x</a:t>
            </a:r>
            <a:r>
              <a:rPr lang="en-US" altLang="zh-TW" sz="2800" dirty="0"/>
              <a:t>,</a:t>
            </a:r>
            <a:r>
              <a:rPr lang="zh-TW" altLang="en-US" sz="2800" dirty="0"/>
              <a:t> </a:t>
            </a:r>
            <a:r>
              <a:rPr lang="en-US" altLang="zh-TW" sz="2800" dirty="0"/>
              <a:t>a</a:t>
            </a:r>
            <a:r>
              <a:rPr lang="en-US" altLang="zh-TW" sz="2800" baseline="-25000" dirty="0"/>
              <a:t>y</a:t>
            </a:r>
            <a:r>
              <a:rPr lang="en-US" altLang="zh-TW" sz="2800" dirty="0"/>
              <a:t>,</a:t>
            </a:r>
            <a:r>
              <a:rPr lang="zh-TW" altLang="en-US" sz="2800" dirty="0"/>
              <a:t> </a:t>
            </a:r>
            <a:r>
              <a:rPr lang="en-US" altLang="zh-TW" sz="2800" dirty="0" err="1"/>
              <a:t>a</a:t>
            </a:r>
            <a:r>
              <a:rPr lang="en-US" altLang="zh-TW" sz="2800" baseline="-25000" dirty="0" err="1"/>
              <a:t>z</a:t>
            </a:r>
            <a:r>
              <a:rPr lang="zh-TW" altLang="en-US" sz="2800" dirty="0"/>
              <a:t> </a:t>
            </a:r>
            <a:r>
              <a:rPr lang="en-US" altLang="zh-TW" sz="2800" dirty="0"/>
              <a:t>(N)</a:t>
            </a:r>
            <a:endParaRPr lang="en-US" sz="28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5B1C4F-43EF-EF43-9A7D-ACA1836A74BC}"/>
              </a:ext>
            </a:extLst>
          </p:cNvPr>
          <p:cNvCxnSpPr>
            <a:cxnSpLocks/>
          </p:cNvCxnSpPr>
          <p:nvPr/>
        </p:nvCxnSpPr>
        <p:spPr>
          <a:xfrm>
            <a:off x="2010136" y="5798759"/>
            <a:ext cx="0" cy="427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10DBFB6-4358-9C40-BF3C-D4857FE516C9}"/>
              </a:ext>
            </a:extLst>
          </p:cNvPr>
          <p:cNvSpPr txBox="1"/>
          <p:nvPr/>
        </p:nvSpPr>
        <p:spPr>
          <a:xfrm>
            <a:off x="329343" y="6246267"/>
            <a:ext cx="4251365" cy="52322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Update</a:t>
            </a:r>
            <a:r>
              <a:rPr lang="zh-TW" altLang="en-US" sz="2800" dirty="0"/>
              <a:t> </a:t>
            </a:r>
            <a:r>
              <a:rPr lang="en-US" altLang="zh-TW" sz="2800" dirty="0"/>
              <a:t>x,</a:t>
            </a:r>
            <a:r>
              <a:rPr lang="zh-TW" altLang="en-US" sz="2800" dirty="0"/>
              <a:t> </a:t>
            </a:r>
            <a:r>
              <a:rPr lang="en-US" altLang="zh-TW" sz="2800" dirty="0"/>
              <a:t>y,</a:t>
            </a:r>
            <a:r>
              <a:rPr lang="zh-TW" altLang="en-US" sz="2800" dirty="0"/>
              <a:t> </a:t>
            </a:r>
            <a:r>
              <a:rPr lang="en-US" altLang="zh-TW" sz="2800" dirty="0"/>
              <a:t>z,</a:t>
            </a:r>
            <a:r>
              <a:rPr lang="zh-TW" altLang="en-US" sz="2800" dirty="0"/>
              <a:t> </a:t>
            </a:r>
            <a:r>
              <a:rPr lang="en-US" altLang="zh-TW" sz="2800" dirty="0" err="1"/>
              <a:t>v</a:t>
            </a:r>
            <a:r>
              <a:rPr lang="en-US" altLang="zh-TW" sz="2800" baseline="-25000" dirty="0" err="1"/>
              <a:t>x</a:t>
            </a:r>
            <a:r>
              <a:rPr lang="en-US" altLang="zh-TW" sz="2800" dirty="0"/>
              <a:t>,</a:t>
            </a:r>
            <a:r>
              <a:rPr lang="zh-TW" altLang="en-US" sz="2800" dirty="0"/>
              <a:t> </a:t>
            </a:r>
            <a:r>
              <a:rPr lang="en-US" altLang="zh-TW" sz="2800" dirty="0" err="1"/>
              <a:t>v</a:t>
            </a:r>
            <a:r>
              <a:rPr lang="en-US" altLang="zh-TW" sz="2800" baseline="-25000" dirty="0" err="1"/>
              <a:t>y</a:t>
            </a:r>
            <a:r>
              <a:rPr lang="en-US" altLang="zh-TW" sz="2800" dirty="0"/>
              <a:t>,</a:t>
            </a:r>
            <a:r>
              <a:rPr lang="zh-TW" altLang="en-US" sz="2800" dirty="0"/>
              <a:t> </a:t>
            </a:r>
            <a:r>
              <a:rPr lang="en-US" altLang="zh-TW" sz="2800" dirty="0" err="1"/>
              <a:t>v</a:t>
            </a:r>
            <a:r>
              <a:rPr lang="en-US" altLang="zh-TW" sz="2800" baseline="-25000" dirty="0" err="1"/>
              <a:t>z</a:t>
            </a:r>
            <a:r>
              <a:rPr lang="zh-TW" altLang="en-US" sz="2800" dirty="0"/>
              <a:t> </a:t>
            </a:r>
            <a:r>
              <a:rPr lang="en-US" altLang="zh-TW" sz="2800" dirty="0"/>
              <a:t>(N)</a:t>
            </a:r>
            <a:endParaRPr lang="en-US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E6714A-6302-4D4D-A2C5-A5567E4674F1}"/>
              </a:ext>
            </a:extLst>
          </p:cNvPr>
          <p:cNvSpPr/>
          <p:nvPr/>
        </p:nvSpPr>
        <p:spPr>
          <a:xfrm>
            <a:off x="3594417" y="2167116"/>
            <a:ext cx="822168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en-US" altLang="zh-TW" sz="3200" dirty="0">
                <a:solidFill>
                  <a:prstClr val="black"/>
                </a:solidFill>
              </a:rPr>
              <a:t>2)</a:t>
            </a:r>
            <a:r>
              <a:rPr lang="zh-TW" altLang="en-US" sz="3200" dirty="0">
                <a:solidFill>
                  <a:prstClr val="black"/>
                </a:solidFill>
              </a:rPr>
              <a:t> </a:t>
            </a:r>
            <a:r>
              <a:rPr lang="en-US" altLang="zh-TW" sz="3200" dirty="0">
                <a:solidFill>
                  <a:prstClr val="black"/>
                </a:solidFill>
              </a:rPr>
              <a:t>Solve</a:t>
            </a:r>
            <a:r>
              <a:rPr lang="zh-TW" altLang="en-US" sz="3200" dirty="0">
                <a:solidFill>
                  <a:prstClr val="black"/>
                </a:solidFill>
              </a:rPr>
              <a:t> </a:t>
            </a:r>
            <a:r>
              <a:rPr lang="en-US" altLang="zh-TW" sz="3200" dirty="0">
                <a:solidFill>
                  <a:prstClr val="black"/>
                </a:solidFill>
              </a:rPr>
              <a:t>Poisson</a:t>
            </a:r>
            <a:r>
              <a:rPr lang="zh-TW" altLang="en-US" sz="3200" dirty="0">
                <a:solidFill>
                  <a:prstClr val="black"/>
                </a:solidFill>
              </a:rPr>
              <a:t> </a:t>
            </a:r>
            <a:r>
              <a:rPr lang="en-US" altLang="zh-TW" sz="3200" dirty="0">
                <a:solidFill>
                  <a:prstClr val="black"/>
                </a:solidFill>
              </a:rPr>
              <a:t>equation</a:t>
            </a:r>
            <a:r>
              <a:rPr lang="zh-TW" altLang="en-US" sz="3200" dirty="0">
                <a:solidFill>
                  <a:prstClr val="black"/>
                </a:solidFill>
              </a:rPr>
              <a:t> </a:t>
            </a:r>
            <a:r>
              <a:rPr lang="en-US" altLang="zh-TW" sz="3200" dirty="0">
                <a:solidFill>
                  <a:prstClr val="black"/>
                </a:solidFill>
              </a:rPr>
              <a:t>by</a:t>
            </a:r>
            <a:r>
              <a:rPr lang="zh-TW" altLang="en-US" sz="3200" dirty="0">
                <a:solidFill>
                  <a:prstClr val="black"/>
                </a:solidFill>
              </a:rPr>
              <a:t> </a:t>
            </a:r>
            <a:r>
              <a:rPr lang="en-US" altLang="zh-TW" sz="3200" dirty="0">
                <a:solidFill>
                  <a:prstClr val="black"/>
                </a:solidFill>
              </a:rPr>
              <a:t>Fourier</a:t>
            </a:r>
            <a:r>
              <a:rPr lang="zh-TW" altLang="en-US" sz="3200" dirty="0">
                <a:solidFill>
                  <a:prstClr val="black"/>
                </a:solidFill>
              </a:rPr>
              <a:t> </a:t>
            </a:r>
            <a:r>
              <a:rPr lang="en-US" altLang="zh-TW" sz="3200" dirty="0">
                <a:solidFill>
                  <a:prstClr val="black"/>
                </a:solidFill>
              </a:rPr>
              <a:t>Transform </a:t>
            </a:r>
            <a:br>
              <a:rPr lang="en-US" altLang="zh-TW" sz="3200" dirty="0">
                <a:solidFill>
                  <a:prstClr val="black"/>
                </a:solidFill>
              </a:rPr>
            </a:br>
            <a:r>
              <a:rPr lang="en-US" altLang="zh-TW" sz="3200" dirty="0">
                <a:solidFill>
                  <a:prstClr val="black"/>
                </a:solidFill>
              </a:rPr>
              <a:t>	</a:t>
            </a:r>
            <a:r>
              <a:rPr lang="el-GR" altLang="zh-TW" sz="32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-US" altLang="zh-TW" sz="3200" b="1" i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l-GR" altLang="zh-TW" sz="32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sz="3200" i="1" dirty="0">
                <a:solidFill>
                  <a:srgbClr val="C00000"/>
                </a:solidFill>
              </a:rPr>
              <a:t>F.T.(</a:t>
            </a:r>
            <a:r>
              <a:rPr lang="el-GR" altLang="zh-TW" sz="32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-US" altLang="zh-TW" sz="3200" i="1" dirty="0">
                <a:solidFill>
                  <a:srgbClr val="C00000"/>
                </a:solidFill>
              </a:rPr>
              <a:t>)</a:t>
            </a:r>
            <a:r>
              <a:rPr lang="zh-TW" altLang="en-US" sz="3200" i="1" dirty="0">
                <a:solidFill>
                  <a:srgbClr val="C00000"/>
                </a:solidFill>
              </a:rPr>
              <a:t>    </a:t>
            </a:r>
            <a:r>
              <a:rPr lang="en-US" altLang="zh-TW" sz="32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-k</a:t>
            </a:r>
            <a:r>
              <a:rPr lang="en-US" altLang="zh-TW" sz="3200" b="1" i="1" baseline="30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altLang="zh-TW" sz="32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n-US" altLang="zh-TW" sz="3200" b="1" i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zh-TW" sz="32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4</a:t>
            </a:r>
            <a:r>
              <a:rPr lang="el-GR" altLang="zh-TW" sz="32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altLang="zh-TW" sz="32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l-GR" altLang="zh-TW" sz="32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ρ</a:t>
            </a:r>
            <a:r>
              <a:rPr lang="en-US" altLang="zh-TW" sz="3200" b="1" i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TW" altLang="en-US" sz="3200" b="1" i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l-GR" altLang="zh-TW" sz="32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 </a:t>
            </a:r>
            <a:r>
              <a:rPr lang="en-US" altLang="zh-TW" sz="32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sz="3200" i="1" dirty="0">
                <a:solidFill>
                  <a:srgbClr val="C00000"/>
                </a:solidFill>
              </a:rPr>
              <a:t>F.T.</a:t>
            </a:r>
            <a:r>
              <a:rPr lang="en-US" altLang="zh-TW" sz="3200" i="1" baseline="30000" dirty="0">
                <a:solidFill>
                  <a:srgbClr val="C00000"/>
                </a:solidFill>
              </a:rPr>
              <a:t>-1</a:t>
            </a:r>
            <a:r>
              <a:rPr lang="en-US" altLang="zh-TW" sz="3200" i="1" dirty="0">
                <a:solidFill>
                  <a:srgbClr val="C00000"/>
                </a:solidFill>
              </a:rPr>
              <a:t>(</a:t>
            </a:r>
            <a:r>
              <a:rPr lang="el-GR" altLang="zh-TW" sz="32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n-US" altLang="zh-TW" sz="3200" b="1" i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TW" sz="3200" i="1" dirty="0">
                <a:solidFill>
                  <a:srgbClr val="C00000"/>
                </a:solidFill>
              </a:rPr>
              <a:t>)</a:t>
            </a:r>
            <a:endParaRPr lang="en-US" altLang="zh-TW" sz="3200" dirty="0">
              <a:solidFill>
                <a:prstClr val="black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2A7937-264E-C448-BC30-33396DD00F3A}"/>
              </a:ext>
            </a:extLst>
          </p:cNvPr>
          <p:cNvSpPr/>
          <p:nvPr/>
        </p:nvSpPr>
        <p:spPr>
          <a:xfrm>
            <a:off x="3594417" y="3597702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600"/>
              </a:spcBef>
            </a:pPr>
            <a:r>
              <a:rPr lang="en-US" altLang="zh-TW" sz="3200" dirty="0">
                <a:solidFill>
                  <a:prstClr val="black"/>
                </a:solidFill>
              </a:rPr>
              <a:t>3)</a:t>
            </a:r>
            <a:r>
              <a:rPr lang="zh-TW" altLang="en-US" sz="3200" dirty="0">
                <a:solidFill>
                  <a:prstClr val="black"/>
                </a:solidFill>
              </a:rPr>
              <a:t> </a:t>
            </a:r>
            <a:r>
              <a:rPr lang="en-US" altLang="zh-TW" sz="3200" dirty="0">
                <a:solidFill>
                  <a:prstClr val="black"/>
                </a:solidFill>
              </a:rPr>
              <a:t>Calculate accelerate for each grid</a:t>
            </a:r>
            <a:br>
              <a:rPr lang="en-US" altLang="zh-TW" sz="3200" dirty="0">
                <a:solidFill>
                  <a:prstClr val="black"/>
                </a:solidFill>
              </a:rPr>
            </a:br>
            <a:r>
              <a:rPr lang="en-US" altLang="zh-TW" sz="3200" dirty="0">
                <a:solidFill>
                  <a:prstClr val="black"/>
                </a:solidFill>
              </a:rPr>
              <a:t>	</a:t>
            </a:r>
            <a:r>
              <a:rPr lang="en-US" altLang="zh-TW" sz="32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3200" b="1" i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x,</a:t>
            </a:r>
            <a:r>
              <a:rPr lang="zh-TW" altLang="en-US" sz="3200" b="1" i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b="1" i="1" baseline="-25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32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-</a:t>
            </a:r>
            <a:r>
              <a:rPr lang="zh-TW" altLang="en-US" sz="32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l-GR" altLang="zh-TW" sz="32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n-US" altLang="zh-TW" sz="3200" b="1" i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i+1</a:t>
            </a:r>
            <a:r>
              <a:rPr lang="en-US" altLang="zh-TW" sz="32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l-GR" altLang="zh-TW" sz="32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n-US" altLang="zh-TW" sz="3200" b="1" i="1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i-1</a:t>
            </a:r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/2</a:t>
            </a:r>
            <a:r>
              <a:rPr lang="el-GR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altLang="zh-TW" sz="3200" baseline="-25000" dirty="0">
              <a:solidFill>
                <a:prstClr val="black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8F7B25-A439-D543-B3BD-D10FA12B735E}"/>
              </a:ext>
            </a:extLst>
          </p:cNvPr>
          <p:cNvSpPr/>
          <p:nvPr/>
        </p:nvSpPr>
        <p:spPr>
          <a:xfrm>
            <a:off x="3594417" y="4769931"/>
            <a:ext cx="78552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3200" dirty="0">
                <a:solidFill>
                  <a:prstClr val="black"/>
                </a:solidFill>
              </a:rPr>
              <a:t>4)</a:t>
            </a:r>
            <a:r>
              <a:rPr lang="zh-TW" altLang="en-US" sz="3200" dirty="0">
                <a:solidFill>
                  <a:prstClr val="black"/>
                </a:solidFill>
              </a:rPr>
              <a:t> </a:t>
            </a:r>
            <a:r>
              <a:rPr lang="en-US" altLang="zh-TW" sz="3200" dirty="0">
                <a:solidFill>
                  <a:prstClr val="black"/>
                </a:solidFill>
              </a:rPr>
              <a:t>Interpolate back to particles (NGP, CIC, TSC)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C85FA08-41CC-AB4A-A3F5-7C17867E5A0D}"/>
              </a:ext>
            </a:extLst>
          </p:cNvPr>
          <p:cNvSpPr/>
          <p:nvPr/>
        </p:nvSpPr>
        <p:spPr>
          <a:xfrm>
            <a:off x="3594417" y="5636554"/>
            <a:ext cx="56239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3200" dirty="0">
                <a:solidFill>
                  <a:prstClr val="black"/>
                </a:solidFill>
              </a:rPr>
              <a:t>5)</a:t>
            </a:r>
            <a:r>
              <a:rPr lang="zh-TW" altLang="en-US" sz="3200" dirty="0">
                <a:solidFill>
                  <a:prstClr val="black"/>
                </a:solidFill>
              </a:rPr>
              <a:t> </a:t>
            </a:r>
            <a:r>
              <a:rPr lang="en-US" altLang="zh-TW" sz="3200" dirty="0">
                <a:solidFill>
                  <a:prstClr val="black"/>
                </a:solidFill>
              </a:rPr>
              <a:t>Orbital integration (KDK, DKD)</a:t>
            </a:r>
            <a:endParaRPr lang="zh-TW" altLang="en-US" sz="3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012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C5C7C7E2-78CA-45EE-9CBB-B1278912D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000" y="1761716"/>
            <a:ext cx="4320000" cy="421731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1D58F6C-7C47-4E43-ACEF-2F4F30319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746" y="1881051"/>
            <a:ext cx="4320000" cy="4217317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2C58DD9-24DB-403D-AD81-610E4CF55F4F}"/>
              </a:ext>
            </a:extLst>
          </p:cNvPr>
          <p:cNvSpPr txBox="1"/>
          <p:nvPr/>
        </p:nvSpPr>
        <p:spPr>
          <a:xfrm>
            <a:off x="0" y="0"/>
            <a:ext cx="499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Result – Binary System</a:t>
            </a:r>
            <a:r>
              <a:rPr lang="zh-TW" altLang="en-US" sz="3600" dirty="0"/>
              <a:t> </a:t>
            </a:r>
            <a:r>
              <a:rPr lang="en-US" altLang="zh-TW" sz="3600" dirty="0"/>
              <a:t> </a:t>
            </a:r>
            <a:endParaRPr lang="zh-TW" altLang="en-US" sz="36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8ED6B3A-58C3-4D47-AD4B-D0C3A0189402}"/>
              </a:ext>
            </a:extLst>
          </p:cNvPr>
          <p:cNvSpPr txBox="1"/>
          <p:nvPr/>
        </p:nvSpPr>
        <p:spPr>
          <a:xfrm>
            <a:off x="1342064" y="1101932"/>
            <a:ext cx="17668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b="1" dirty="0"/>
              <a:t>NGP-KDK</a:t>
            </a:r>
            <a:endParaRPr lang="zh-TW" altLang="en-US" sz="3200" b="1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E53F3BA-E3B3-4537-8C29-1A09F42DF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298" y="1881051"/>
            <a:ext cx="4320000" cy="421731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7C779EB-80C4-40F7-9916-B18BC5065C8D}"/>
              </a:ext>
            </a:extLst>
          </p:cNvPr>
          <p:cNvSpPr txBox="1"/>
          <p:nvPr/>
        </p:nvSpPr>
        <p:spPr>
          <a:xfrm>
            <a:off x="4998720" y="1101932"/>
            <a:ext cx="1561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b="1" dirty="0"/>
              <a:t>CIC-KDK</a:t>
            </a:r>
            <a:endParaRPr lang="zh-TW" altLang="en-US" sz="3200" b="1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315A83B-1608-4DC8-80B9-8460707A1773}"/>
              </a:ext>
            </a:extLst>
          </p:cNvPr>
          <p:cNvSpPr txBox="1"/>
          <p:nvPr/>
        </p:nvSpPr>
        <p:spPr>
          <a:xfrm>
            <a:off x="9122791" y="1101931"/>
            <a:ext cx="1630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b="1" dirty="0"/>
              <a:t>TSC-KDK</a:t>
            </a:r>
            <a:endParaRPr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187233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12C58DD9-24DB-403D-AD81-610E4CF55F4F}"/>
              </a:ext>
            </a:extLst>
          </p:cNvPr>
          <p:cNvSpPr txBox="1"/>
          <p:nvPr/>
        </p:nvSpPr>
        <p:spPr>
          <a:xfrm>
            <a:off x="0" y="0"/>
            <a:ext cx="499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Error – Binary System</a:t>
            </a:r>
            <a:r>
              <a:rPr lang="zh-TW" altLang="en-US" sz="3600" dirty="0"/>
              <a:t> </a:t>
            </a:r>
            <a:r>
              <a:rPr lang="en-US" altLang="zh-TW" sz="3600" dirty="0"/>
              <a:t> </a:t>
            </a:r>
            <a:endParaRPr lang="zh-TW" altLang="en-US" sz="36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E2FEAB9-337F-4300-A3F1-928E7542D222}"/>
              </a:ext>
            </a:extLst>
          </p:cNvPr>
          <p:cNvSpPr txBox="1"/>
          <p:nvPr/>
        </p:nvSpPr>
        <p:spPr>
          <a:xfrm>
            <a:off x="2794204" y="683708"/>
            <a:ext cx="891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b="1" dirty="0"/>
              <a:t>KDK</a:t>
            </a:r>
            <a:endParaRPr lang="zh-TW" altLang="en-US" sz="3200" b="1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C1BBC25-29C5-4097-866A-AEC9AFC2280A}"/>
              </a:ext>
            </a:extLst>
          </p:cNvPr>
          <p:cNvSpPr txBox="1"/>
          <p:nvPr/>
        </p:nvSpPr>
        <p:spPr>
          <a:xfrm>
            <a:off x="8489373" y="683708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b="1" dirty="0"/>
              <a:t>DKD</a:t>
            </a:r>
            <a:endParaRPr lang="zh-TW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9D5C9F7-8231-4347-99A6-3B4590C4A84C}"/>
                  </a:ext>
                </a:extLst>
              </p:cNvPr>
              <p:cNvSpPr txBox="1"/>
              <p:nvPr/>
            </p:nvSpPr>
            <p:spPr>
              <a:xfrm>
                <a:off x="6700251" y="5664569"/>
                <a:ext cx="5299977" cy="1019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𝐸𝑟𝑟𝑜𝑟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𝑛𝑢𝑚𝑒𝑟𝑖𝑐𝑎𝑙</m:t>
                                  </m:r>
                                </m:sub>
                              </m:s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𝑎𝑛𝑎𝑙𝑦𝑡𝑖𝑐𝑎𝑙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𝑎𝑛𝑎𝑙𝑦𝑡𝑖𝑐𝑎𝑙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9D5C9F7-8231-4347-99A6-3B4590C4A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0251" y="5664569"/>
                <a:ext cx="5299977" cy="10194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圖片 9">
            <a:extLst>
              <a:ext uri="{FF2B5EF4-FFF2-40B4-BE49-F238E27FC236}">
                <a16:creationId xmlns:a16="http://schemas.microsoft.com/office/drawing/2014/main" id="{52A5670C-42B5-4D0A-8B7A-1DB27F1487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669" y="4410586"/>
            <a:ext cx="2569029" cy="2507966"/>
          </a:xfrm>
          <a:prstGeom prst="rect">
            <a:avLst/>
          </a:prstGeom>
        </p:spPr>
      </p:pic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761C1901-55E8-4D07-BE9D-957499EB68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5495316"/>
              </p:ext>
            </p:extLst>
          </p:nvPr>
        </p:nvGraphicFramePr>
        <p:xfrm>
          <a:off x="0" y="745967"/>
          <a:ext cx="6480000" cy="455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8" name="Graph" r:id="rId9" imgW="4132440" imgH="2901600" progId="Origin95.Graph">
                  <p:embed/>
                </p:oleObj>
              </mc:Choice>
              <mc:Fallback>
                <p:oleObj name="Graph" r:id="rId9" imgW="4132440" imgH="290160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0" y="745967"/>
                        <a:ext cx="6480000" cy="4550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96BD1CF9-8C4E-4368-AD3B-3053AC1B6E2D}"/>
              </a:ext>
            </a:extLst>
          </p:cNvPr>
          <p:cNvSpPr txBox="1"/>
          <p:nvPr/>
        </p:nvSpPr>
        <p:spPr>
          <a:xfrm>
            <a:off x="2255456" y="6323306"/>
            <a:ext cx="40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NGP-KDK with 256 cells at one-dimension</a:t>
            </a:r>
            <a:endParaRPr lang="zh-TW" altLang="en-US" dirty="0"/>
          </a:p>
        </p:txBody>
      </p:sp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F143C387-FED5-4EF4-B90F-66E165CC70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5702687"/>
              </p:ext>
            </p:extLst>
          </p:nvPr>
        </p:nvGraphicFramePr>
        <p:xfrm>
          <a:off x="5641789" y="745966"/>
          <a:ext cx="6480000" cy="455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9" name="Graph" r:id="rId11" imgW="4132440" imgH="2901600" progId="Origin95.Graph">
                  <p:embed/>
                </p:oleObj>
              </mc:Choice>
              <mc:Fallback>
                <p:oleObj name="Graph" r:id="rId11" imgW="4132440" imgH="290160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41789" y="745966"/>
                        <a:ext cx="6480000" cy="4550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4753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12C58DD9-24DB-403D-AD81-610E4CF55F4F}"/>
              </a:ext>
            </a:extLst>
          </p:cNvPr>
          <p:cNvSpPr txBox="1"/>
          <p:nvPr/>
        </p:nvSpPr>
        <p:spPr>
          <a:xfrm>
            <a:off x="-1" y="0"/>
            <a:ext cx="7428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Performance – Cells </a:t>
            </a:r>
            <a:endParaRPr lang="zh-TW" altLang="en-US" sz="36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52261F5B-D20F-4263-8BD7-45DBD09D0B1F}"/>
              </a:ext>
            </a:extLst>
          </p:cNvPr>
          <p:cNvSpPr txBox="1"/>
          <p:nvPr/>
        </p:nvSpPr>
        <p:spPr>
          <a:xfrm>
            <a:off x="2397715" y="888497"/>
            <a:ext cx="31525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/>
              <a:t>Speed vs. Num. of Cells</a:t>
            </a:r>
          </a:p>
          <a:p>
            <a:r>
              <a:rPr lang="en-US" altLang="zh-TW" sz="2400" dirty="0"/>
              <a:t>NGP-KDK </a:t>
            </a:r>
          </a:p>
          <a:p>
            <a:r>
              <a:rPr lang="en-US" altLang="zh-TW" sz="2400" dirty="0"/>
              <a:t>1 thread, 2 particles</a:t>
            </a:r>
            <a:endParaRPr lang="zh-TW" altLang="en-US" sz="2400" dirty="0"/>
          </a:p>
        </p:txBody>
      </p:sp>
      <p:graphicFrame>
        <p:nvGraphicFramePr>
          <p:cNvPr id="33" name="物件 32">
            <a:extLst>
              <a:ext uri="{FF2B5EF4-FFF2-40B4-BE49-F238E27FC236}">
                <a16:creationId xmlns:a16="http://schemas.microsoft.com/office/drawing/2014/main" id="{E6A79447-E541-449F-9FAF-03416C6588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5902747"/>
              </p:ext>
            </p:extLst>
          </p:nvPr>
        </p:nvGraphicFramePr>
        <p:xfrm>
          <a:off x="766417" y="1856550"/>
          <a:ext cx="6151510" cy="432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" name="Graph" r:id="rId3" imgW="4132440" imgH="2901600" progId="Origin95.Graph">
                  <p:embed/>
                </p:oleObj>
              </mc:Choice>
              <mc:Fallback>
                <p:oleObj name="Graph" r:id="rId3" imgW="4132440" imgH="290160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6417" y="1856550"/>
                        <a:ext cx="6151510" cy="432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17642275-7EC6-488B-B6B3-2B0A14B38E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532" y="1488662"/>
            <a:ext cx="4320000" cy="421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42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12C58DD9-24DB-403D-AD81-610E4CF55F4F}"/>
              </a:ext>
            </a:extLst>
          </p:cNvPr>
          <p:cNvSpPr txBox="1"/>
          <p:nvPr/>
        </p:nvSpPr>
        <p:spPr>
          <a:xfrm>
            <a:off x="-1" y="0"/>
            <a:ext cx="7428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Performance – Threads and Particles </a:t>
            </a:r>
            <a:endParaRPr lang="zh-TW" altLang="en-US" sz="36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52261F5B-D20F-4263-8BD7-45DBD09D0B1F}"/>
              </a:ext>
            </a:extLst>
          </p:cNvPr>
          <p:cNvSpPr txBox="1"/>
          <p:nvPr/>
        </p:nvSpPr>
        <p:spPr>
          <a:xfrm>
            <a:off x="1208455" y="866291"/>
            <a:ext cx="41700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/>
              <a:t>Speed vs. Num. of Thread</a:t>
            </a:r>
          </a:p>
          <a:p>
            <a:r>
              <a:rPr lang="en-US" altLang="zh-TW" sz="2400" dirty="0"/>
              <a:t>64 cores CPU</a:t>
            </a:r>
          </a:p>
          <a:p>
            <a:r>
              <a:rPr lang="en-US" altLang="zh-TW" sz="2400" dirty="0"/>
              <a:t>OpenMP</a:t>
            </a:r>
          </a:p>
          <a:p>
            <a:r>
              <a:rPr lang="en-US" altLang="zh-TW" sz="2400" dirty="0"/>
              <a:t>NGP-KDK, 64 cells, 10</a:t>
            </a:r>
            <a:r>
              <a:rPr lang="en-US" altLang="zh-TW" sz="2400" baseline="30000" dirty="0"/>
              <a:t>6</a:t>
            </a:r>
            <a:r>
              <a:rPr lang="en-US" altLang="zh-TW" sz="2400" dirty="0"/>
              <a:t> particles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7502954-B7B2-477D-95AA-6B865437C7C8}"/>
              </a:ext>
            </a:extLst>
          </p:cNvPr>
          <p:cNvSpPr txBox="1"/>
          <p:nvPr/>
        </p:nvSpPr>
        <p:spPr>
          <a:xfrm>
            <a:off x="7280358" y="1235622"/>
            <a:ext cx="39015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/>
              <a:t>Speed vs. Num. of Particles</a:t>
            </a:r>
          </a:p>
          <a:p>
            <a:r>
              <a:rPr lang="en-US" altLang="zh-TW" sz="2400" dirty="0"/>
              <a:t>NGP-KDK, 64 cells, 64 threads</a:t>
            </a:r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45E9465C-E356-4685-93BF-CC087EA765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7268580"/>
              </p:ext>
            </p:extLst>
          </p:nvPr>
        </p:nvGraphicFramePr>
        <p:xfrm>
          <a:off x="6155360" y="2062206"/>
          <a:ext cx="6151511" cy="432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5" name="Graph" r:id="rId3" imgW="4132440" imgH="2901600" progId="Origin95.Graph">
                  <p:embed/>
                </p:oleObj>
              </mc:Choice>
              <mc:Fallback>
                <p:oleObj name="Graph" r:id="rId3" imgW="4132440" imgH="2901600" progId="Origin95.Graph">
                  <p:embed/>
                  <p:pic>
                    <p:nvPicPr>
                      <p:cNvPr id="5" name="物件 4">
                        <a:extLst>
                          <a:ext uri="{FF2B5EF4-FFF2-40B4-BE49-F238E27FC236}">
                            <a16:creationId xmlns:a16="http://schemas.microsoft.com/office/drawing/2014/main" id="{94C0B835-94CF-435F-A55F-24F88B67DC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55360" y="2062206"/>
                        <a:ext cx="6151511" cy="432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物件 2">
            <a:extLst>
              <a:ext uri="{FF2B5EF4-FFF2-40B4-BE49-F238E27FC236}">
                <a16:creationId xmlns:a16="http://schemas.microsoft.com/office/drawing/2014/main" id="{1AD94D1F-6D38-4ED5-95BC-36B27C0B12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2811989"/>
              </p:ext>
            </p:extLst>
          </p:nvPr>
        </p:nvGraphicFramePr>
        <p:xfrm>
          <a:off x="365878" y="2062206"/>
          <a:ext cx="6151511" cy="432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6" name="Graph" r:id="rId5" imgW="4132440" imgH="2901600" progId="Origin95.Graph">
                  <p:embed/>
                </p:oleObj>
              </mc:Choice>
              <mc:Fallback>
                <p:oleObj name="Graph" r:id="rId5" imgW="4132440" imgH="290160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5878" y="2062206"/>
                        <a:ext cx="6151511" cy="432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93633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4F66A827-81D3-4AC9-B9D5-F2421BB8B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698" y="1124870"/>
            <a:ext cx="4931382" cy="4826877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2C58DD9-24DB-403D-AD81-610E4CF55F4F}"/>
              </a:ext>
            </a:extLst>
          </p:cNvPr>
          <p:cNvSpPr txBox="1"/>
          <p:nvPr/>
        </p:nvSpPr>
        <p:spPr>
          <a:xfrm>
            <a:off x="-1" y="0"/>
            <a:ext cx="7428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Demo – Tidal Force </a:t>
            </a:r>
            <a:r>
              <a:rPr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潮汐力</a:t>
            </a:r>
            <a:r>
              <a:rPr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 </a:t>
            </a:r>
            <a:endParaRPr lang="zh-TW" altLang="en-US" sz="3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098" name="Picture 2" descr="Fun fact: the day was once about a third as long, and the Moon was more than ten times closer.">
            <a:extLst>
              <a:ext uri="{FF2B5EF4-FFF2-40B4-BE49-F238E27FC236}">
                <a16:creationId xmlns:a16="http://schemas.microsoft.com/office/drawing/2014/main" id="{8262D276-2043-4CB3-9F7A-602314B15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59" y="2298982"/>
            <a:ext cx="6653739" cy="314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3A25B4F-E127-4222-995A-A36A7B3C9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1878" y="1116052"/>
            <a:ext cx="3943350" cy="1057275"/>
          </a:xfrm>
          <a:prstGeom prst="rect">
            <a:avLst/>
          </a:prstGeom>
        </p:spPr>
      </p:pic>
      <p:sp>
        <p:nvSpPr>
          <p:cNvPr id="5" name="箭號: 向下 4">
            <a:extLst>
              <a:ext uri="{FF2B5EF4-FFF2-40B4-BE49-F238E27FC236}">
                <a16:creationId xmlns:a16="http://schemas.microsoft.com/office/drawing/2014/main" id="{FE9BB57C-1B74-48C3-9A6B-2E9FBB7363C3}"/>
              </a:ext>
            </a:extLst>
          </p:cNvPr>
          <p:cNvSpPr/>
          <p:nvPr/>
        </p:nvSpPr>
        <p:spPr>
          <a:xfrm rot="20508421">
            <a:off x="7815796" y="3918857"/>
            <a:ext cx="400595" cy="566056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2592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3025E62-7807-4A73-AA2B-FBA4118C2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000" y="1314774"/>
            <a:ext cx="4320000" cy="422845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66C9660-74D8-4E83-AD55-9379950B6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000" y="3334291"/>
            <a:ext cx="3600000" cy="352370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7157A8E-46C8-4D11-A53E-967D52EDDF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09483"/>
            <a:ext cx="4320000" cy="422845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5B4EA22-BF7E-44F2-84B7-E2C183B21E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000" y="0"/>
            <a:ext cx="3600000" cy="3523709"/>
          </a:xfrm>
          <a:prstGeom prst="rect">
            <a:avLst/>
          </a:prstGeom>
        </p:spPr>
      </p:pic>
      <p:sp>
        <p:nvSpPr>
          <p:cNvPr id="11" name="橢圓 10">
            <a:extLst>
              <a:ext uri="{FF2B5EF4-FFF2-40B4-BE49-F238E27FC236}">
                <a16:creationId xmlns:a16="http://schemas.microsoft.com/office/drawing/2014/main" id="{498BE832-1313-44BA-B6CD-9AD52832CD42}"/>
              </a:ext>
            </a:extLst>
          </p:cNvPr>
          <p:cNvSpPr/>
          <p:nvPr/>
        </p:nvSpPr>
        <p:spPr>
          <a:xfrm>
            <a:off x="11245858" y="457200"/>
            <a:ext cx="701040" cy="701040"/>
          </a:xfrm>
          <a:prstGeom prst="ellipse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D5BCAC58-2D7E-402A-BF57-A606C1EB0E50}"/>
              </a:ext>
            </a:extLst>
          </p:cNvPr>
          <p:cNvSpPr/>
          <p:nvPr/>
        </p:nvSpPr>
        <p:spPr>
          <a:xfrm rot="2976637">
            <a:off x="10334337" y="3621727"/>
            <a:ext cx="1164677" cy="2081157"/>
          </a:xfrm>
          <a:prstGeom prst="ellipse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CDF53ED-E4D9-4E0E-863C-9125BE7CAB6D}"/>
              </a:ext>
            </a:extLst>
          </p:cNvPr>
          <p:cNvSpPr txBox="1"/>
          <p:nvPr/>
        </p:nvSpPr>
        <p:spPr>
          <a:xfrm>
            <a:off x="-1" y="0"/>
            <a:ext cx="7428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Demo – Tidal Force </a:t>
            </a:r>
            <a:r>
              <a:rPr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潮汐力</a:t>
            </a:r>
            <a:r>
              <a:rPr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 </a:t>
            </a:r>
            <a:endParaRPr lang="zh-TW" altLang="en-US" sz="3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0956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</TotalTime>
  <Words>407</Words>
  <Application>Microsoft Office PowerPoint</Application>
  <PresentationFormat>寬螢幕</PresentationFormat>
  <Paragraphs>71</Paragraphs>
  <Slides>19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19</vt:i4>
      </vt:variant>
    </vt:vector>
  </HeadingPairs>
  <TitlesOfParts>
    <vt:vector size="31" baseType="lpstr">
      <vt:lpstr>Microsoft JhengHei</vt:lpstr>
      <vt:lpstr>新細明體</vt:lpstr>
      <vt:lpstr>微软雅黑</vt:lpstr>
      <vt:lpstr>Arial</vt:lpstr>
      <vt:lpstr>Calibri</vt:lpstr>
      <vt:lpstr>Calibri Light</vt:lpstr>
      <vt:lpstr>Cambria Math</vt:lpstr>
      <vt:lpstr>Microsoft Himalaya</vt:lpstr>
      <vt:lpstr>Times New Roman</vt:lpstr>
      <vt:lpstr>Office 佈景主題</vt:lpstr>
      <vt:lpstr>Graph</vt:lpstr>
      <vt:lpstr>Unicode Origin Graph</vt:lpstr>
      <vt:lpstr>3D Particle Mesh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Check potential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Particle Mesh</dc:title>
  <dc:creator>MI</dc:creator>
  <cp:lastModifiedBy>MI</cp:lastModifiedBy>
  <cp:revision>62</cp:revision>
  <dcterms:created xsi:type="dcterms:W3CDTF">2020-06-22T12:05:05Z</dcterms:created>
  <dcterms:modified xsi:type="dcterms:W3CDTF">2020-06-23T11:02:18Z</dcterms:modified>
</cp:coreProperties>
</file>